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8" r:id="rId2"/>
    <p:sldId id="257" r:id="rId3"/>
    <p:sldId id="260" r:id="rId4"/>
    <p:sldId id="258" r:id="rId5"/>
    <p:sldId id="259" r:id="rId6"/>
    <p:sldId id="261" r:id="rId7"/>
    <p:sldId id="27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ppeswamy M S" initials="T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5256" autoAdjust="0"/>
  </p:normalViewPr>
  <p:slideViewPr>
    <p:cSldViewPr snapToGrid="0">
      <p:cViewPr>
        <p:scale>
          <a:sx n="77" d="100"/>
          <a:sy n="77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80FD9-6131-4122-8F9D-B68170BE10C8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470D1-7825-418E-8638-6C1DAD26B7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14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9047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441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81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59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5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57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84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366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236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79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EF7BD-07C2-4023-91BF-723283424C5D}" type="datetimeFigureOut">
              <a:rPr lang="en-IN" smtClean="0"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6487-B8D7-437F-A7DD-327BFBCB8A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23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="" xmlns:a16="http://schemas.microsoft.com/office/drawing/2014/main" id="{0FCB3280-C2B9-4DFF-B06C-EF0FEE99E675}"/>
              </a:ext>
            </a:extLst>
          </p:cNvPr>
          <p:cNvSpPr>
            <a:spLocks noGrp="1"/>
          </p:cNvSpPr>
          <p:nvPr/>
        </p:nvSpPr>
        <p:spPr>
          <a:xfrm>
            <a:off x="111210" y="327454"/>
            <a:ext cx="8872151" cy="21500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  <a:t/>
            </a:r>
            <a:br>
              <a:rPr lang="en-US" sz="48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19200" b="1" dirty="0">
                <a:solidFill>
                  <a:srgbClr val="C00000"/>
                </a:solidFill>
                <a:latin typeface="Times New Roman"/>
                <a:ea typeface="Times New Roman"/>
              </a:rPr>
              <a:t>Paper 1: Mechanics and Properties  of   Matter</a:t>
            </a:r>
            <a:br>
              <a:rPr lang="en-US" sz="19200" b="1" dirty="0">
                <a:solidFill>
                  <a:srgbClr val="C00000"/>
                </a:solidFill>
                <a:latin typeface="Times New Roman"/>
                <a:ea typeface="Times New Roman"/>
              </a:rPr>
            </a:br>
            <a:r>
              <a:rPr lang="en-US" sz="19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</a:rPr>
              <a:t>Module-3 </a:t>
            </a:r>
            <a:endParaRPr lang="en-IN" sz="2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Table 6">
            <a:extLst>
              <a:ext uri="{FF2B5EF4-FFF2-40B4-BE49-F238E27FC236}">
                <a16:creationId xmlns="" xmlns:a16="http://schemas.microsoft.com/office/drawing/2014/main" id="{7B977BE3-1CCF-4E98-A661-3346ED326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986014"/>
              </p:ext>
            </p:extLst>
          </p:nvPr>
        </p:nvGraphicFramePr>
        <p:xfrm>
          <a:off x="309157" y="2477530"/>
          <a:ext cx="8398278" cy="406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9139">
                  <a:extLst>
                    <a:ext uri="{9D8B030D-6E8A-4147-A177-3AD203B41FA5}">
                      <a16:colId xmlns="" xmlns:a16="http://schemas.microsoft.com/office/drawing/2014/main" val="1131206406"/>
                    </a:ext>
                  </a:extLst>
                </a:gridCol>
                <a:gridCol w="4199139">
                  <a:extLst>
                    <a:ext uri="{9D8B030D-6E8A-4147-A177-3AD203B41FA5}">
                      <a16:colId xmlns="" xmlns:a16="http://schemas.microsoft.com/office/drawing/2014/main" val="3217117268"/>
                    </a:ext>
                  </a:extLst>
                </a:gridCol>
              </a:tblGrid>
              <a:tr h="80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Programme:</a:t>
                      </a:r>
                      <a:endParaRPr lang="en-IN" sz="4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B.Sc. </a:t>
                      </a:r>
                      <a:endParaRPr lang="en-IN" sz="40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7526546"/>
                  </a:ext>
                </a:extLst>
              </a:tr>
              <a:tr h="80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Subject:</a:t>
                      </a:r>
                      <a:endParaRPr lang="en-IN" sz="4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Physics</a:t>
                      </a:r>
                      <a:endParaRPr lang="en-IN" sz="40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6480635"/>
                  </a:ext>
                </a:extLst>
              </a:tr>
              <a:tr h="80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Semester:</a:t>
                      </a:r>
                      <a:endParaRPr lang="en-IN" sz="4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semester</a:t>
                      </a:r>
                      <a:endParaRPr lang="en-IN" sz="40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5120432"/>
                  </a:ext>
                </a:extLst>
              </a:tr>
              <a:tr h="84817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University:</a:t>
                      </a:r>
                      <a:endParaRPr lang="en-IN" sz="4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Davangere</a:t>
                      </a:r>
                      <a:endParaRPr lang="en-IN" sz="40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9701166"/>
                  </a:ext>
                </a:extLst>
              </a:tr>
              <a:tr h="80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4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Session:</a:t>
                      </a:r>
                      <a:endParaRPr lang="en-IN" sz="40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</a:t>
                      </a:r>
                      <a:endParaRPr lang="en-IN" sz="40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74942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75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u="sng" dirty="0">
                <a:solidFill>
                  <a:srgbClr val="C00000"/>
                </a:solidFill>
              </a:rPr>
              <a:t>Rotation of a Rigid body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14" y="2422212"/>
            <a:ext cx="8637372" cy="4028016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3600" b="1" dirty="0">
              <a:latin typeface="Calibri 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latin typeface="Calibri "/>
                <a:cs typeface="Times New Roman" panose="02020603050405020304" pitchFamily="18" charset="0"/>
              </a:rPr>
              <a:t>1. </a:t>
            </a:r>
            <a:r>
              <a:rPr lang="en-US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oment of inertia in solid </a:t>
            </a:r>
            <a:r>
              <a:rPr lang="en-US" sz="40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sphere</a:t>
            </a:r>
            <a:endParaRPr lang="en-US" sz="4000" b="1" dirty="0">
              <a:latin typeface="Calibri 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99252" y="1519881"/>
            <a:ext cx="2100649" cy="54369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Session </a:t>
            </a:r>
            <a:r>
              <a:rPr lang="en-US" b="1" dirty="0" smtClean="0"/>
              <a:t>6-Syllabus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847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93" y="439269"/>
            <a:ext cx="7886700" cy="68519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Objectives</a:t>
            </a:r>
            <a:r>
              <a:rPr lang="en-I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I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768" y="973009"/>
            <a:ext cx="7984009" cy="5514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After this session, students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will be able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to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b="1" dirty="0" smtClean="0">
              <a:solidFill>
                <a:schemeClr val="bg2">
                  <a:lumMod val="10000"/>
                </a:schemeClr>
              </a:solidFill>
              <a:latin typeface="Calibri Light (Headings)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Understand  basic properties of m</a:t>
            </a:r>
            <a:r>
              <a:rPr lang="en-US" b="1" dirty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oment of inertia of </a:t>
            </a:r>
            <a:r>
              <a:rPr lang="en-US" b="1" dirty="0" smtClean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 a Spherical Shell.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 Light (Headings)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 Light (Headings)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Understand  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Calibri Light (Headings)"/>
                <a:cs typeface="Times New Roman" panose="02020603050405020304" pitchFamily="18" charset="0"/>
              </a:rPr>
              <a:t>basic properties of m</a:t>
            </a:r>
            <a:r>
              <a:rPr lang="en-US" sz="2800" b="1" dirty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oment of inertia </a:t>
            </a:r>
            <a:r>
              <a:rPr lang="en-US" b="1" dirty="0" smtClean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800" b="1" dirty="0" smtClean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solid </a:t>
            </a:r>
            <a:r>
              <a:rPr lang="en-US" sz="2800" b="1" dirty="0" smtClean="0">
                <a:latin typeface="Calibri Light (Headings)"/>
                <a:ea typeface="Times New Roman" panose="02020603050405020304" pitchFamily="18" charset="0"/>
                <a:cs typeface="Times New Roman" panose="02020603050405020304" pitchFamily="18" charset="0"/>
              </a:rPr>
              <a:t>sphere.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 Light (Headings)"/>
              <a:cs typeface="Times New Roman" panose="02020603050405020304" pitchFamily="18" charset="0"/>
            </a:endParaRP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alibri Light (Headings)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704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52276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B7E5381-76EC-4CA3-A61F-568C7DB69308}"/>
              </a:ext>
            </a:extLst>
          </p:cNvPr>
          <p:cNvSpPr txBox="1"/>
          <p:nvPr/>
        </p:nvSpPr>
        <p:spPr>
          <a:xfrm>
            <a:off x="288386" y="284757"/>
            <a:ext cx="8226963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US" sz="28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Moment of inertia of a solid sphere</a:t>
            </a:r>
            <a:endParaRPr lang="en-IN" sz="28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B10431A-C7A6-4976-856C-C863F957CA35}"/>
              </a:ext>
            </a:extLst>
          </p:cNvPr>
          <p:cNvSpPr txBox="1"/>
          <p:nvPr/>
        </p:nvSpPr>
        <p:spPr>
          <a:xfrm>
            <a:off x="0" y="1006154"/>
            <a:ext cx="8958649" cy="240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IN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solid sphere of radius R and mass M. </a:t>
            </a:r>
            <a:endParaRPr lang="en-IN" sz="2800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magine that this  </a:t>
            </a:r>
            <a:r>
              <a:rPr lang="en-IN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sphere </a:t>
            </a: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consists </a:t>
            </a:r>
            <a:r>
              <a:rPr lang="en-IN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 large number of concentric spherical shells. </a:t>
            </a:r>
            <a:endParaRPr lang="en-IN" sz="2800" b="1" dirty="0" smtClean="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IN" sz="28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</a:t>
            </a:r>
            <a:r>
              <a:rPr lang="en-IN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such of radii </a:t>
            </a:r>
            <a:r>
              <a:rPr lang="en-IN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N" sz="2800" b="1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thickness </a:t>
            </a:r>
            <a:r>
              <a:rPr lang="en-IN" sz="3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IN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F717817-F547-444D-AFCB-883E02CC7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210" y="3553733"/>
            <a:ext cx="3459249" cy="302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30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="" xmlns:a16="http://schemas.microsoft.com/office/drawing/2014/main" id="{D367876C-6E3F-48D7-95C3-AC932224A5F3}"/>
                  </a:ext>
                </a:extLst>
              </p:cNvPr>
              <p:cNvSpPr txBox="1"/>
              <p:nvPr/>
            </p:nvSpPr>
            <p:spPr>
              <a:xfrm>
                <a:off x="383060" y="194806"/>
                <a:ext cx="8760940" cy="58067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mass of the shell = area x mass per unit volume</a:t>
                </a:r>
                <a:endParaRPr lang="en-IN" sz="2800" b="1" dirty="0">
                  <a:solidFill>
                    <a:schemeClr val="tx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(4πr</a:t>
                </a:r>
                <a:r>
                  <a:rPr lang="en-IN" sz="2800" b="1" baseline="300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dr) m</a:t>
                </a: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			= </a:t>
                </a:r>
                <a:r>
                  <a:rPr lang="en-IN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4πmr</a:t>
                </a:r>
                <a:r>
                  <a:rPr lang="en-IN" sz="2800" b="1" baseline="30000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</a:t>
                </a:r>
                <a:endParaRPr lang="en-IN" sz="2800" b="1" dirty="0">
                  <a:solidFill>
                    <a:schemeClr val="tx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moment of inertia of the shell about a diameter is, </a:t>
                </a: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US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(mass)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sz="28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𝒓𝒂𝒅𝒊𝒖𝒔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x  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4πmr</a:t>
                </a:r>
                <a:r>
                  <a:rPr lang="en-IN" sz="2800" b="1" baseline="300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dr  x  r</a:t>
                </a:r>
                <a:r>
                  <a:rPr lang="en-IN" sz="2800" b="1" baseline="300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US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𝝅</m:t>
                        </m:r>
                        <m:r>
                          <a:rPr lang="en-US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lang="en-US" sz="3200" b="1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IN" sz="32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lang="en-IN" sz="3200" b="1" baseline="30000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IN" sz="32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 err="1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dr</a:t>
                </a:r>
                <a:r>
                  <a:rPr lang="en-IN" sz="32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IN" sz="2800" b="1" dirty="0">
                  <a:solidFill>
                    <a:schemeClr val="tx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  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Sphere is made up of number of </a:t>
                </a:r>
                <a:endParaRPr lang="en-IN" sz="2800" b="1" dirty="0" smtClean="0">
                  <a:solidFill>
                    <a:schemeClr val="tx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n-IN" sz="2800" b="1" dirty="0" smtClean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such </a:t>
                </a:r>
                <a:r>
                  <a:rPr lang="en-IN" sz="2800" b="1" dirty="0">
                    <a:solidFill>
                      <a:schemeClr val="tx2">
                        <a:lumMod val="75000"/>
                      </a:schemeClr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shells between 0----R )</a:t>
                </a:r>
                <a:endParaRPr lang="en-IN" sz="2800" b="1" dirty="0">
                  <a:solidFill>
                    <a:schemeClr val="tx2">
                      <a:lumMod val="75000"/>
                    </a:schemeClr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367876C-6E3F-48D7-95C3-AC932224A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60" y="194806"/>
                <a:ext cx="8760940" cy="5806782"/>
              </a:xfrm>
              <a:prstGeom prst="rect">
                <a:avLst/>
              </a:prstGeom>
              <a:blipFill rotWithShape="1">
                <a:blip r:embed="rId2"/>
                <a:stretch>
                  <a:fillRect l="-1461" b="-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744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="" xmlns:a16="http://schemas.microsoft.com/office/drawing/2014/main" id="{E9E15470-942F-44BE-A1C6-5CBA3306A6EE}"/>
                  </a:ext>
                </a:extLst>
              </p:cNvPr>
              <p:cNvSpPr txBox="1"/>
              <p:nvPr/>
            </p:nvSpPr>
            <p:spPr>
              <a:xfrm>
                <a:off x="112542" y="333692"/>
                <a:ext cx="9129932" cy="62094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moment of inertia of the sphere about the diameter is,</a:t>
                </a:r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I</a:t>
                </a:r>
                <a:r>
                  <a:rPr kumimoji="0" lang="en-IN" sz="28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sup>
                      <m:e>
                        <m:f>
                          <m:fPr>
                            <m:ctrlPr>
                              <a:rPr kumimoji="0" lang="en-IN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𝟖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𝒎</m:t>
                            </m:r>
                          </m:num>
                          <m:den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kumimoji="0" lang="en-US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kumimoji="0" lang="en-IN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𝐫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sup>
                        </m:sSup>
                        <m:r>
                          <a:rPr kumimoji="0" lang="en-US" sz="2800" b="1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𝐝𝐫</m:t>
                        </m:r>
                      </m:e>
                    </m:nary>
                  </m:oMath>
                </a14:m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I</a:t>
                </a:r>
                <a:r>
                  <a:rPr kumimoji="0" lang="en-IN" sz="28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𝝅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0" lang="en-IN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IN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kumimoji="0" lang="en-IN" sz="2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sz="2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𝒓</m:t>
                                    </m:r>
                                  </m:e>
                                  <m:sup>
                                    <m:r>
                                      <a:rPr kumimoji="0" lang="en-US" sz="28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chemeClr val="tx2">
                                            <a:lumMod val="75000"/>
                                          </a:schemeClr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kumimoji="0" lang="en-US" sz="28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chemeClr val="tx2">
                                        <a:lumMod val="75000"/>
                                      </a:schemeClr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  <m: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sup>
                    </m:sSubSup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𝝅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IN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US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kumimoji="0" lang="en-IN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kumimoji="0" lang="en-US" sz="28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tx2">
                                    <a:lumMod val="75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p>
                        </m:sSup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</a:t>
                </a:r>
                <a:r>
                  <a:rPr kumimoji="0" lang="en-IN" sz="2800" b="1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 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MR</a:t>
                </a:r>
                <a:r>
                  <a:rPr kumimoji="0" lang="en-IN" sz="2800" b="1" i="0" u="none" strike="noStrike" kern="1200" cap="none" spc="0" normalizeH="0" baseline="3000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28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 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MR</a:t>
                </a:r>
                <a:r>
                  <a:rPr kumimoji="0" lang="en-IN" sz="2800" b="1" i="0" u="none" strike="noStrike" kern="1200" cap="none" spc="0" normalizeH="0" baseline="30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        </a:t>
                </a:r>
                <a:r>
                  <a:rPr kumimoji="0" lang="en-IN" sz="28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kumimoji="0" lang="en-IN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Where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kumimoji="0" lang="en-US" sz="28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tx2">
                                <a:lumMod val="75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πR</a:t>
                </a:r>
                <a:r>
                  <a:rPr kumimoji="0" lang="en-IN" sz="2800" b="1" i="0" u="none" strike="noStrike" kern="1200" cap="none" spc="0" normalizeH="0" baseline="3000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kumimoji="0" lang="en-IN" sz="2800" b="1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----</a:t>
                </a:r>
                <a:r>
                  <a:rPr kumimoji="0" lang="en-IN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2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75000"/>
                      </a:schemeClr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mass of the sphere.</a:t>
                </a:r>
                <a:endParaRPr kumimoji="0" lang="en-I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9E15470-942F-44BE-A1C6-5CBA3306A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42" y="333692"/>
                <a:ext cx="9129932" cy="6209457"/>
              </a:xfrm>
              <a:prstGeom prst="rect">
                <a:avLst/>
              </a:prstGeom>
              <a:blipFill rotWithShape="1">
                <a:blip r:embed="rId2"/>
                <a:stretch>
                  <a:fillRect l="-1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717817-F547-444D-AFCB-883E02CC7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1751" y="3488941"/>
            <a:ext cx="1977081" cy="17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 of inertia of the sphere about any tangent is,</a:t>
            </a:r>
            <a:r>
              <a:rPr lang="en-IN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IN" sz="3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IN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b="1" baseline="-250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IN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I</a:t>
                </a:r>
                <a:r>
                  <a:rPr lang="en-IN" b="1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MR</a:t>
                </a:r>
                <a:r>
                  <a:rPr lang="en-IN" b="1" baseline="30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</a:t>
                </a:r>
                <a:r>
                  <a:rPr lang="en-IN" b="1" baseline="-25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IN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MR</a:t>
                </a:r>
                <a:r>
                  <a:rPr lang="en-IN" b="1" baseline="30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IN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MR</a:t>
                </a:r>
                <a:r>
                  <a:rPr lang="en-IN" b="1" baseline="30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en-IN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I</a:t>
                </a:r>
                <a:r>
                  <a:rPr lang="en-IN" b="1" baseline="-25000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IN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solidFill>
                              <a:srgbClr val="C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IN" b="1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MR</a:t>
                </a:r>
                <a:r>
                  <a:rPr lang="en-IN" b="1" baseline="30000" dirty="0">
                    <a:solidFill>
                      <a:srgbClr val="C0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IN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F717817-F547-444D-AFCB-883E02CC7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5322" y="1885571"/>
            <a:ext cx="3459249" cy="302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9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734623"/>
          </a:xfrm>
        </p:spPr>
        <p:txBody>
          <a:bodyPr/>
          <a:lstStyle/>
          <a:p>
            <a:r>
              <a:rPr lang="en-US" b="1" dirty="0"/>
              <a:t>Work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81" y="1149178"/>
            <a:ext cx="7909869" cy="5027785"/>
          </a:xfrm>
        </p:spPr>
        <p:txBody>
          <a:bodyPr>
            <a:normAutofit/>
          </a:bodyPr>
          <a:lstStyle/>
          <a:p>
            <a:r>
              <a:rPr lang="en-US" b="1" dirty="0"/>
              <a:t>Two mark questions: </a:t>
            </a:r>
          </a:p>
          <a:p>
            <a:pPr marL="457200" indent="-457200">
              <a:buAutoNum type="arabicPeriod"/>
            </a:pPr>
            <a:r>
              <a:rPr lang="en-US" sz="2400" b="1" dirty="0">
                <a:cs typeface="Times New Roman" panose="02020603050405020304" pitchFamily="18" charset="0"/>
              </a:rPr>
              <a:t>Derive the e</a:t>
            </a:r>
            <a:r>
              <a:rPr kumimoji="0" lang="en-US" altLang="en-US" sz="24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xpression for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uLnTx/>
                <a:uFillTx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oment of inertia in solid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sphere -8 Mark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b="1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Reference Books:</a:t>
            </a:r>
            <a:endParaRPr lang="en-IN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Elements of Properties of Matter – By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D.S.Mathur</a:t>
            </a:r>
            <a:endParaRPr lang="en-IN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Physics for Degree Students -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B.Sc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Year - By 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C.L.Arora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 P.S.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Hemne</a:t>
            </a:r>
            <a:endParaRPr lang="en-IN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College Physics-Vol-1 By  N .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Sundar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Rajan</a:t>
            </a:r>
            <a:r>
              <a:rPr lang="en-US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others</a:t>
            </a:r>
            <a:endParaRPr lang="en-IN" sz="18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7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2831</TotalTime>
  <Words>334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Rotation of a Rigid body</vt:lpstr>
      <vt:lpstr>Learning Objectives </vt:lpstr>
      <vt:lpstr>PowerPoint Presentation</vt:lpstr>
      <vt:lpstr>PowerPoint Presentation</vt:lpstr>
      <vt:lpstr>PowerPoint Presentation</vt:lpstr>
      <vt:lpstr>The moment of inertia of the sphere about any tangent is, </vt:lpstr>
      <vt:lpstr>Work 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III – Geometrical Optics and Electricity</dc:title>
  <dc:creator>Thippeswamy M S</dc:creator>
  <cp:lastModifiedBy>User</cp:lastModifiedBy>
  <cp:revision>188</cp:revision>
  <dcterms:created xsi:type="dcterms:W3CDTF">2020-08-21T15:49:14Z</dcterms:created>
  <dcterms:modified xsi:type="dcterms:W3CDTF">2021-01-19T19:56:33Z</dcterms:modified>
</cp:coreProperties>
</file>